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6858000" cx="9144000"/>
  <p:notesSz cx="6858000" cy="9144000"/>
  <p:embeddedFontLst>
    <p:embeddedFont>
      <p:font typeface="Nunito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Nunito-bold.fntdata"/><Relationship Id="rId27" Type="http://schemas.openxmlformats.org/officeDocument/2006/relationships/font" Target="fonts/Nunito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8" name="Shape 16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4" name="Shape 17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3" name="Shape 18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8" name="Shape 19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4" name="Shape 21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1" name="Shape 22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7" name="Shape 22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3" name="Shape 2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0" name="Shape 24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4" name="Shape 25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8" name="Shape 10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1" name="Shape 15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 b="1" sz="2400"/>
            </a:lvl1pPr>
            <a:lvl2pPr indent="0" lvl="1" marL="457200" rtl="0">
              <a:spcBef>
                <a:spcPts val="0"/>
              </a:spcBef>
              <a:buFont typeface="Calibri"/>
              <a:buNone/>
              <a:defRPr b="1" sz="2000"/>
            </a:lvl2pPr>
            <a:lvl3pPr indent="0" lvl="2" marL="914400" rtl="0">
              <a:spcBef>
                <a:spcPts val="0"/>
              </a:spcBef>
              <a:buFont typeface="Calibri"/>
              <a:buNone/>
              <a:defRPr b="1" sz="1800"/>
            </a:lvl3pPr>
            <a:lvl4pPr indent="0" lvl="3" marL="1371600" rtl="0">
              <a:spcBef>
                <a:spcPts val="0"/>
              </a:spcBef>
              <a:buFont typeface="Calibri"/>
              <a:buNone/>
              <a:defRPr b="1" sz="1600"/>
            </a:lvl4pPr>
            <a:lvl5pPr indent="0" lvl="4" marL="1828800" rtl="0">
              <a:spcBef>
                <a:spcPts val="0"/>
              </a:spcBef>
              <a:buFont typeface="Calibri"/>
              <a:buNone/>
              <a:defRPr b="1" sz="1600"/>
            </a:lvl5pPr>
            <a:lvl6pPr indent="0" lvl="5" marL="2286000" rtl="0">
              <a:spcBef>
                <a:spcPts val="0"/>
              </a:spcBef>
              <a:buFont typeface="Calibri"/>
              <a:buNone/>
              <a:defRPr b="1" sz="1600"/>
            </a:lvl6pPr>
            <a:lvl7pPr indent="0" lvl="6" marL="2743200" rtl="0">
              <a:spcBef>
                <a:spcPts val="0"/>
              </a:spcBef>
              <a:buFont typeface="Calibri"/>
              <a:buNone/>
              <a:defRPr b="1" sz="1600"/>
            </a:lvl7pPr>
            <a:lvl8pPr indent="0" lvl="7" marL="3200400" rtl="0">
              <a:spcBef>
                <a:spcPts val="0"/>
              </a:spcBef>
              <a:buFont typeface="Calibri"/>
              <a:buNone/>
              <a:defRPr b="1" sz="1600"/>
            </a:lvl8pPr>
            <a:lvl9pPr indent="0" lvl="8" marL="3657600" rtl="0">
              <a:spcBef>
                <a:spcPts val="0"/>
              </a:spcBef>
              <a:buFont typeface="Calibri"/>
              <a:buNone/>
              <a:defRPr b="1" sz="1600"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/>
        </p:txBody>
      </p:sp>
      <p:sp>
        <p:nvSpPr>
          <p:cNvPr id="21" name="Shape 21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 b="1" sz="2400"/>
            </a:lvl1pPr>
            <a:lvl2pPr indent="0" lvl="1" marL="457200" rtl="0">
              <a:spcBef>
                <a:spcPts val="0"/>
              </a:spcBef>
              <a:buFont typeface="Calibri"/>
              <a:buNone/>
              <a:defRPr b="1" sz="2000"/>
            </a:lvl2pPr>
            <a:lvl3pPr indent="0" lvl="2" marL="914400" rtl="0">
              <a:spcBef>
                <a:spcPts val="0"/>
              </a:spcBef>
              <a:buFont typeface="Calibri"/>
              <a:buNone/>
              <a:defRPr b="1" sz="1800"/>
            </a:lvl3pPr>
            <a:lvl4pPr indent="0" lvl="3" marL="1371600" rtl="0">
              <a:spcBef>
                <a:spcPts val="0"/>
              </a:spcBef>
              <a:buFont typeface="Calibri"/>
              <a:buNone/>
              <a:defRPr b="1" sz="1600"/>
            </a:lvl4pPr>
            <a:lvl5pPr indent="0" lvl="4" marL="1828800" rtl="0">
              <a:spcBef>
                <a:spcPts val="0"/>
              </a:spcBef>
              <a:buFont typeface="Calibri"/>
              <a:buNone/>
              <a:defRPr b="1" sz="1600"/>
            </a:lvl5pPr>
            <a:lvl6pPr indent="0" lvl="5" marL="2286000" rtl="0">
              <a:spcBef>
                <a:spcPts val="0"/>
              </a:spcBef>
              <a:buFont typeface="Calibri"/>
              <a:buNone/>
              <a:defRPr b="1" sz="1600"/>
            </a:lvl6pPr>
            <a:lvl7pPr indent="0" lvl="6" marL="2743200" rtl="0">
              <a:spcBef>
                <a:spcPts val="0"/>
              </a:spcBef>
              <a:buFont typeface="Calibri"/>
              <a:buNone/>
              <a:defRPr b="1" sz="1600"/>
            </a:lvl7pPr>
            <a:lvl8pPr indent="0" lvl="7" marL="3200400" rtl="0">
              <a:spcBef>
                <a:spcPts val="0"/>
              </a:spcBef>
              <a:buFont typeface="Calibri"/>
              <a:buNone/>
              <a:defRPr b="1" sz="1600"/>
            </a:lvl8pPr>
            <a:lvl9pPr indent="0" lvl="8" marL="3657600" rtl="0">
              <a:spcBef>
                <a:spcPts val="0"/>
              </a:spcBef>
              <a:buFont typeface="Calibri"/>
              <a:buNone/>
              <a:defRPr b="1" sz="1600"/>
            </a:lvl9pPr>
          </a:lstStyle>
          <a:p/>
        </p:txBody>
      </p:sp>
      <p:sp>
        <p:nvSpPr>
          <p:cNvPr id="22" name="Shape 22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 sz="2400"/>
            </a:lvl1pPr>
            <a:lvl2pPr lvl="1" rtl="0">
              <a:spcBef>
                <a:spcPts val="0"/>
              </a:spcBef>
              <a:defRPr sz="2000"/>
            </a:lvl2pPr>
            <a:lvl3pPr lvl="2" rtl="0">
              <a:spcBef>
                <a:spcPts val="0"/>
              </a:spcBef>
              <a:defRPr sz="1800"/>
            </a:lvl3pPr>
            <a:lvl4pPr lvl="3" rtl="0">
              <a:spcBef>
                <a:spcPts val="0"/>
              </a:spcBef>
              <a:defRPr sz="1600"/>
            </a:lvl4pPr>
            <a:lvl5pPr lvl="4" rtl="0">
              <a:spcBef>
                <a:spcPts val="0"/>
              </a:spcBef>
              <a:defRPr sz="1600"/>
            </a:lvl5pPr>
            <a:lvl6pPr lvl="5" rtl="0">
              <a:spcBef>
                <a:spcPts val="0"/>
              </a:spcBef>
              <a:defRPr sz="1600"/>
            </a:lvl6pPr>
            <a:lvl7pPr lvl="6" rtl="0">
              <a:spcBef>
                <a:spcPts val="0"/>
              </a:spcBef>
              <a:defRPr sz="1600"/>
            </a:lvl7pPr>
            <a:lvl8pPr lvl="7" rtl="0">
              <a:spcBef>
                <a:spcPts val="0"/>
              </a:spcBef>
              <a:defRPr sz="1600"/>
            </a:lvl8pPr>
            <a:lvl9pPr lvl="8" rtl="0">
              <a:spcBef>
                <a:spcPts val="0"/>
              </a:spcBef>
              <a:defRPr sz="1600"/>
            </a:lvl9pPr>
          </a:lstStyle>
          <a:p/>
        </p:txBody>
      </p:sp>
      <p:sp>
        <p:nvSpPr>
          <p:cNvPr id="23" name="Shape 2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 sz="2800"/>
            </a:lvl1pPr>
            <a:lvl2pPr lvl="1" rtl="0">
              <a:spcBef>
                <a:spcPts val="0"/>
              </a:spcBef>
              <a:defRPr sz="2400"/>
            </a:lvl2pPr>
            <a:lvl3pPr lvl="2" rtl="0">
              <a:spcBef>
                <a:spcPts val="0"/>
              </a:spcBef>
              <a:defRPr sz="2000"/>
            </a:lvl3pPr>
            <a:lvl4pPr lvl="3" rtl="0">
              <a:spcBef>
                <a:spcPts val="0"/>
              </a:spcBef>
              <a:defRPr sz="1800"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 sz="2800"/>
            </a:lvl1pPr>
            <a:lvl2pPr lvl="1" rtl="0">
              <a:spcBef>
                <a:spcPts val="0"/>
              </a:spcBef>
              <a:defRPr sz="2400"/>
            </a:lvl2pPr>
            <a:lvl3pPr lvl="2" rtl="0">
              <a:spcBef>
                <a:spcPts val="0"/>
              </a:spcBef>
              <a:defRPr sz="2000"/>
            </a:lvl3pPr>
            <a:lvl4pPr lvl="3" rtl="0">
              <a:spcBef>
                <a:spcPts val="0"/>
              </a:spcBef>
              <a:defRPr sz="1800"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 b="1" sz="20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 sz="3200"/>
            </a:lvl1pPr>
            <a:lvl2pPr lvl="1" rtl="0">
              <a:spcBef>
                <a:spcPts val="0"/>
              </a:spcBef>
              <a:defRPr sz="2800"/>
            </a:lvl2pPr>
            <a:lvl3pPr lvl="2" rtl="0">
              <a:spcBef>
                <a:spcPts val="0"/>
              </a:spcBef>
              <a:defRPr sz="2400"/>
            </a:lvl3pPr>
            <a:lvl4pPr lvl="3" rtl="0">
              <a:spcBef>
                <a:spcPts val="0"/>
              </a:spcBef>
              <a:defRPr sz="2000"/>
            </a:lvl4pPr>
            <a:lvl5pPr lvl="4" rtl="0">
              <a:spcBef>
                <a:spcPts val="0"/>
              </a:spcBef>
              <a:defRPr sz="2000"/>
            </a:lvl5pPr>
            <a:lvl6pPr lvl="5" rtl="0">
              <a:spcBef>
                <a:spcPts val="0"/>
              </a:spcBef>
              <a:defRPr sz="2000"/>
            </a:lvl6pPr>
            <a:lvl7pPr lvl="6" rtl="0">
              <a:spcBef>
                <a:spcPts val="0"/>
              </a:spcBef>
              <a:defRPr sz="2000"/>
            </a:lvl7pPr>
            <a:lvl8pPr lvl="7" rtl="0">
              <a:spcBef>
                <a:spcPts val="0"/>
              </a:spcBef>
              <a:defRPr sz="2000"/>
            </a:lvl8pPr>
            <a:lvl9pPr lvl="8" rtl="0">
              <a:spcBef>
                <a:spcPts val="0"/>
              </a:spcBef>
              <a:defRPr sz="2000"/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 sz="1400"/>
            </a:lvl1pPr>
            <a:lvl2pPr indent="0" lvl="1" marL="457200" rtl="0">
              <a:spcBef>
                <a:spcPts val="0"/>
              </a:spcBef>
              <a:buFont typeface="Calibri"/>
              <a:buNone/>
              <a:defRPr sz="1200"/>
            </a:lvl2pPr>
            <a:lvl3pPr indent="0" lvl="2" marL="914400" rtl="0">
              <a:spcBef>
                <a:spcPts val="0"/>
              </a:spcBef>
              <a:buFont typeface="Calibri"/>
              <a:buNone/>
              <a:defRPr sz="1000"/>
            </a:lvl3pPr>
            <a:lvl4pPr indent="0" lvl="3" marL="1371600" rtl="0">
              <a:spcBef>
                <a:spcPts val="0"/>
              </a:spcBef>
              <a:buFont typeface="Calibri"/>
              <a:buNone/>
              <a:defRPr sz="900"/>
            </a:lvl4pPr>
            <a:lvl5pPr indent="0" lvl="4" marL="1828800" rtl="0">
              <a:spcBef>
                <a:spcPts val="0"/>
              </a:spcBef>
              <a:buFont typeface="Calibri"/>
              <a:buNone/>
              <a:defRPr sz="900"/>
            </a:lvl5pPr>
            <a:lvl6pPr indent="0" lvl="5" marL="2286000" rtl="0">
              <a:spcBef>
                <a:spcPts val="0"/>
              </a:spcBef>
              <a:buFont typeface="Calibri"/>
              <a:buNone/>
              <a:defRPr sz="900"/>
            </a:lvl6pPr>
            <a:lvl7pPr indent="0" lvl="6" marL="2743200" rtl="0">
              <a:spcBef>
                <a:spcPts val="0"/>
              </a:spcBef>
              <a:buFont typeface="Calibri"/>
              <a:buNone/>
              <a:defRPr sz="900"/>
            </a:lvl7pPr>
            <a:lvl8pPr indent="0" lvl="7" marL="3200400" rtl="0">
              <a:spcBef>
                <a:spcPts val="0"/>
              </a:spcBef>
              <a:buFont typeface="Calibri"/>
              <a:buNone/>
              <a:defRPr sz="900"/>
            </a:lvl8pPr>
            <a:lvl9pPr indent="0" lvl="8" marL="3657600" rtl="0">
              <a:spcBef>
                <a:spcPts val="0"/>
              </a:spcBef>
              <a:buFont typeface="Calibri"/>
              <a:buNone/>
              <a:defRPr sz="900"/>
            </a:lvl9pPr>
          </a:lstStyle>
          <a:p/>
        </p:txBody>
      </p:sp>
      <p:sp>
        <p:nvSpPr>
          <p:cNvPr id="48" name="Shape 4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 algn="l">
              <a:spcBef>
                <a:spcPts val="0"/>
              </a:spcBef>
              <a:defRPr b="1" sz="4000" cap="none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indent="0" lvl="1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indent="0" lvl="2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indent="0" lvl="3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indent="0" lvl="4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indent="0" lvl="5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indent="0" lvl="6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indent="0" lvl="7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indent="0" lvl="8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 b="1" sz="20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rgbClr val="888888"/>
              </a:buClr>
              <a:buFont typeface="Calibri"/>
              <a:buNone/>
              <a:defRPr b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 sz="1400"/>
            </a:lvl1pPr>
            <a:lvl2pPr indent="0" lvl="1" marL="457200" rtl="0">
              <a:spcBef>
                <a:spcPts val="0"/>
              </a:spcBef>
              <a:buFont typeface="Calibri"/>
              <a:buNone/>
              <a:defRPr sz="1200"/>
            </a:lvl2pPr>
            <a:lvl3pPr indent="0" lvl="2" marL="914400" rtl="0">
              <a:spcBef>
                <a:spcPts val="0"/>
              </a:spcBef>
              <a:buFont typeface="Calibri"/>
              <a:buNone/>
              <a:defRPr sz="1000"/>
            </a:lvl3pPr>
            <a:lvl4pPr indent="0" lvl="3" marL="1371600" rtl="0">
              <a:spcBef>
                <a:spcPts val="0"/>
              </a:spcBef>
              <a:buFont typeface="Calibri"/>
              <a:buNone/>
              <a:defRPr sz="900"/>
            </a:lvl4pPr>
            <a:lvl5pPr indent="0" lvl="4" marL="1828800" rtl="0">
              <a:spcBef>
                <a:spcPts val="0"/>
              </a:spcBef>
              <a:buFont typeface="Calibri"/>
              <a:buNone/>
              <a:defRPr sz="900"/>
            </a:lvl5pPr>
            <a:lvl6pPr indent="0" lvl="5" marL="2286000" rtl="0">
              <a:spcBef>
                <a:spcPts val="0"/>
              </a:spcBef>
              <a:buFont typeface="Calibri"/>
              <a:buNone/>
              <a:defRPr sz="900"/>
            </a:lvl6pPr>
            <a:lvl7pPr indent="0" lvl="6" marL="2743200" rtl="0">
              <a:spcBef>
                <a:spcPts val="0"/>
              </a:spcBef>
              <a:buFont typeface="Calibri"/>
              <a:buNone/>
              <a:defRPr sz="900"/>
            </a:lvl7pPr>
            <a:lvl8pPr indent="0" lvl="7" marL="3200400" rtl="0">
              <a:spcBef>
                <a:spcPts val="0"/>
              </a:spcBef>
              <a:buFont typeface="Calibri"/>
              <a:buNone/>
              <a:defRPr sz="900"/>
            </a:lvl8pPr>
            <a:lvl9pPr indent="0" lvl="8" marL="3657600" rtl="0">
              <a:spcBef>
                <a:spcPts val="0"/>
              </a:spcBef>
              <a:buFont typeface="Calibri"/>
              <a:buNone/>
              <a:defRPr sz="900"/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1.png"/><Relationship Id="rId4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png"/><Relationship Id="rId4" Type="http://schemas.openxmlformats.org/officeDocument/2006/relationships/image" Target="../media/image0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3.png"/><Relationship Id="rId4" Type="http://schemas.openxmlformats.org/officeDocument/2006/relationships/image" Target="../media/image29.png"/><Relationship Id="rId5" Type="http://schemas.openxmlformats.org/officeDocument/2006/relationships/image" Target="../media/image32.png"/><Relationship Id="rId6" Type="http://schemas.openxmlformats.org/officeDocument/2006/relationships/image" Target="../media/image43.png"/><Relationship Id="rId7" Type="http://schemas.openxmlformats.org/officeDocument/2006/relationships/image" Target="../media/image31.png"/><Relationship Id="rId8" Type="http://schemas.openxmlformats.org/officeDocument/2006/relationships/image" Target="../media/image3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6.png"/><Relationship Id="rId4" Type="http://schemas.openxmlformats.org/officeDocument/2006/relationships/image" Target="../media/image3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8.png"/><Relationship Id="rId4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7.png"/><Relationship Id="rId4" Type="http://schemas.openxmlformats.org/officeDocument/2006/relationships/image" Target="../media/image35.png"/><Relationship Id="rId5" Type="http://schemas.openxmlformats.org/officeDocument/2006/relationships/image" Target="../media/image4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png"/><Relationship Id="rId4" Type="http://schemas.openxmlformats.org/officeDocument/2006/relationships/image" Target="../media/image01.png"/><Relationship Id="rId11" Type="http://schemas.openxmlformats.org/officeDocument/2006/relationships/image" Target="../media/image08.png"/><Relationship Id="rId10" Type="http://schemas.openxmlformats.org/officeDocument/2006/relationships/image" Target="../media/image07.png"/><Relationship Id="rId9" Type="http://schemas.openxmlformats.org/officeDocument/2006/relationships/image" Target="../media/image06.png"/><Relationship Id="rId5" Type="http://schemas.openxmlformats.org/officeDocument/2006/relationships/image" Target="../media/image40.png"/><Relationship Id="rId6" Type="http://schemas.openxmlformats.org/officeDocument/2006/relationships/image" Target="../media/image03.png"/><Relationship Id="rId7" Type="http://schemas.openxmlformats.org/officeDocument/2006/relationships/image" Target="../media/image04.png"/><Relationship Id="rId8" Type="http://schemas.openxmlformats.org/officeDocument/2006/relationships/image" Target="../media/image0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5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4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" name="Shape 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228600" y="0"/>
            <a:ext cx="992991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 txBox="1"/>
          <p:nvPr/>
        </p:nvSpPr>
        <p:spPr>
          <a:xfrm>
            <a:off x="304800" y="381000"/>
            <a:ext cx="9335947" cy="523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are some countries more developed than others?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x="1066800" y="5486400"/>
            <a:ext cx="4105483" cy="1077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3200" u="none" cap="none" strike="noStrike">
                <a:solidFill>
                  <a:srgbClr val="4F6128"/>
                </a:solidFill>
                <a:latin typeface="Calibri"/>
                <a:ea typeface="Calibri"/>
                <a:cs typeface="Calibri"/>
                <a:sym typeface="Calibri"/>
              </a:rPr>
              <a:t>Here are two theories…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do most people live in Stage 4?</a:t>
            </a:r>
          </a:p>
        </p:txBody>
      </p:sp>
      <p:pic>
        <p:nvPicPr>
          <p:cNvPr id="171" name="Shape 17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4691" y="1600200"/>
            <a:ext cx="6034616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type="title"/>
          </p:nvPr>
        </p:nvSpPr>
        <p:spPr>
          <a:xfrm>
            <a:off x="457200" y="274637"/>
            <a:ext cx="8229600" cy="57451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According to the Modernization Theory why are some countries less developed?</a:t>
            </a:r>
          </a:p>
        </p:txBody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Shape 178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Shape 179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Shape 180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457200" y="274637"/>
            <a:ext cx="8229600" cy="58213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According to this theory how can we help less developed countries becomes more developed?</a:t>
            </a:r>
          </a:p>
        </p:txBody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Shape 187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Shape 189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well does the Modernization Theory explain the differences in level of development?</a:t>
            </a:r>
          </a:p>
        </p:txBody>
      </p:sp>
      <p:pic>
        <p:nvPicPr>
          <p:cNvPr id="195" name="Shape 1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435100"/>
            <a:ext cx="9144000" cy="3973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279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Another idea….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Dependency Theory</a:t>
            </a:r>
          </a:p>
        </p:txBody>
      </p:sp>
      <p:pic>
        <p:nvPicPr>
          <p:cNvPr id="201" name="Shape 20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9686" l="0" r="0" t="9686"/>
          <a:stretch/>
        </p:blipFill>
        <p:spPr>
          <a:xfrm>
            <a:off x="381000" y="1447800"/>
            <a:ext cx="8229600" cy="4297363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Shape 202"/>
          <p:cNvSpPr txBox="1"/>
          <p:nvPr/>
        </p:nvSpPr>
        <p:spPr>
          <a:xfrm>
            <a:off x="228600" y="5715000"/>
            <a:ext cx="8458200" cy="1360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2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Developed Countries have strong manufacturing and trade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Countries created </a:t>
            </a:r>
            <a:r>
              <a:rPr b="1" i="1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empires</a:t>
            </a: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0" lang="en-US" sz="3959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colonizing</a:t>
            </a: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(taking over) other parts of the world.</a:t>
            </a:r>
          </a:p>
        </p:txBody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Empire</a:t>
            </a:r>
          </a:p>
        </p:txBody>
      </p:sp>
      <p:sp>
        <p:nvSpPr>
          <p:cNvPr id="209" name="Shape 209"/>
          <p:cNvSpPr txBox="1"/>
          <p:nvPr>
            <p:ph idx="2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Colonies</a:t>
            </a:r>
          </a:p>
        </p:txBody>
      </p:sp>
      <p:pic>
        <p:nvPicPr>
          <p:cNvPr id="210" name="Shape 210"/>
          <p:cNvPicPr preferRelativeResize="0"/>
          <p:nvPr>
            <p:ph idx="3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5025" y="2133600"/>
            <a:ext cx="4041774" cy="403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>
            <p:ph idx="4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" y="2300113"/>
            <a:ext cx="3657600" cy="3350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Empires got FREE raw materials to make into manufactured goods to sell.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  <p:pic>
        <p:nvPicPr>
          <p:cNvPr id="217" name="Shape 21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27469" r="27469" t="0"/>
          <a:stretch/>
        </p:blipFill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Shape 218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16567" r="16566" t="0"/>
          <a:stretch/>
        </p:blipFill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Mercantilism</a:t>
            </a:r>
          </a:p>
        </p:txBody>
      </p:sp>
      <p:pic>
        <p:nvPicPr>
          <p:cNvPr id="224" name="Shape 2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1447800"/>
            <a:ext cx="8915400" cy="5618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Pure Profit!!!</a:t>
            </a:r>
          </a:p>
        </p:txBody>
      </p:sp>
      <p:pic>
        <p:nvPicPr>
          <p:cNvPr id="230" name="Shape 2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0" y="2159000"/>
            <a:ext cx="3809999" cy="2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Empires?                     Colonies?</a:t>
            </a:r>
          </a:p>
        </p:txBody>
      </p:sp>
      <p:pic>
        <p:nvPicPr>
          <p:cNvPr id="236" name="Shape 2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3724" r="3724" t="0"/>
          <a:stretch/>
        </p:blipFill>
        <p:spPr>
          <a:xfrm>
            <a:off x="3429000" y="1295400"/>
            <a:ext cx="5257799" cy="2468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Shape 237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2126" l="0" r="0" t="2127"/>
          <a:stretch/>
        </p:blipFill>
        <p:spPr>
          <a:xfrm>
            <a:off x="457200" y="3932237"/>
            <a:ext cx="5333999" cy="2239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274637"/>
            <a:ext cx="8229600" cy="14017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Modernization Theory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0" i="0" lang="en-US" sz="197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Countries go through a series of stages to become developed.</a:t>
            </a:r>
            <a:br>
              <a:rPr b="0" i="0" lang="en-US" sz="197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97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Stage 1: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Subsistence farming: growing</a:t>
            </a:r>
          </a:p>
        </p:txBody>
      </p:sp>
      <p:pic>
        <p:nvPicPr>
          <p:cNvPr id="95" name="Shape 95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7094" y="2788443"/>
            <a:ext cx="3200399" cy="27241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>
            <p:ph idx="3" type="body"/>
          </p:nvPr>
        </p:nvSpPr>
        <p:spPr>
          <a:xfrm>
            <a:off x="4267201" y="1535112"/>
            <a:ext cx="4419599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enough to survive.</a:t>
            </a:r>
          </a:p>
        </p:txBody>
      </p:sp>
      <p:pic>
        <p:nvPicPr>
          <p:cNvPr id="97" name="Shape 97"/>
          <p:cNvPicPr preferRelativeResize="0"/>
          <p:nvPr>
            <p:ph idx="4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45025" y="2794624"/>
            <a:ext cx="4041774" cy="2711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Continued Dependence</a:t>
            </a:r>
          </a:p>
        </p:txBody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2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Even when colonies gained their independence…</a:t>
            </a:r>
          </a:p>
        </p:txBody>
      </p:sp>
      <p:sp>
        <p:nvSpPr>
          <p:cNvPr id="244" name="Shape 244"/>
          <p:cNvSpPr txBox="1"/>
          <p:nvPr>
            <p:ph idx="2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Former colonies still sell</a:t>
            </a:r>
          </a:p>
        </p:txBody>
      </p:sp>
      <p:pic>
        <p:nvPicPr>
          <p:cNvPr id="245" name="Shape 245"/>
          <p:cNvPicPr preferRelativeResize="0"/>
          <p:nvPr>
            <p:ph idx="3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5218" y="2174875"/>
            <a:ext cx="3664148" cy="3951287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Shape 246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resources</a:t>
            </a:r>
          </a:p>
          <a:p>
            <a:pPr indent="-3429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buy manufactured goods</a:t>
            </a:r>
          </a:p>
          <a:p>
            <a:pPr indent="0" lvl="0" marL="0" marR="0" rtl="0" algn="l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Shape 2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2743200"/>
            <a:ext cx="1640636" cy="167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53400" y="3429000"/>
            <a:ext cx="990599" cy="99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48400" y="2667000"/>
            <a:ext cx="1919386" cy="1437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43400" y="5257800"/>
            <a:ext cx="2438399" cy="1367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802528" y="5638800"/>
            <a:ext cx="2341471" cy="1218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jobs are often controlled by a company overseas.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  <p:pic>
        <p:nvPicPr>
          <p:cNvPr id="257" name="Shape 25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6404" r="6404" t="0"/>
          <a:stretch/>
        </p:blipFill>
        <p:spPr>
          <a:xfrm>
            <a:off x="457200" y="1600200"/>
            <a:ext cx="4038599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Shape 258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16427" r="16426" t="0"/>
          <a:stretch/>
        </p:blipFill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Shape 259"/>
          <p:cNvSpPr txBox="1"/>
          <p:nvPr/>
        </p:nvSpPr>
        <p:spPr>
          <a:xfrm>
            <a:off x="609600" y="4953000"/>
            <a:ext cx="3595855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Unless the country or the people in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country own the company, they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are still basically still making money</a:t>
            </a:r>
          </a:p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the foreign business owners.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type="title"/>
          </p:nvPr>
        </p:nvSpPr>
        <p:spPr>
          <a:xfrm>
            <a:off x="457200" y="273050"/>
            <a:ext cx="8229600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1" i="0" lang="en-US" sz="4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b="1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sz="432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can break this dependency?</a:t>
            </a:r>
          </a:p>
        </p:txBody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x="5486400" y="1524000"/>
            <a:ext cx="3200399" cy="4602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Radical social and political change!</a:t>
            </a:r>
          </a:p>
        </p:txBody>
      </p:sp>
      <p:sp>
        <p:nvSpPr>
          <p:cNvPr id="266" name="Shape 26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Shape 2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1447800"/>
            <a:ext cx="4876799" cy="4762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Group settle…</a:t>
            </a:r>
          </a:p>
        </p:txBody>
      </p:sp>
      <p:pic>
        <p:nvPicPr>
          <p:cNvPr id="103" name="Shape 10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000" y="1066800"/>
            <a:ext cx="3024091" cy="2268068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Stage 2: Grow more than enough food,  Food surplus leads to …</a:t>
            </a: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2" marL="1143000" marR="0" rtl="0" algn="l">
              <a:spcBef>
                <a:spcPts val="64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……..Trade</a:t>
            </a:r>
          </a:p>
        </p:txBody>
      </p:sp>
      <p:pic>
        <p:nvPicPr>
          <p:cNvPr id="105" name="Shape 1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2600" y="3352800"/>
            <a:ext cx="3581399" cy="350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 Grows!!!!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(stage 2 DTM)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457200" y="1535112"/>
            <a:ext cx="4040187" cy="19700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Economy shifts from   </a:t>
            </a: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farming </a:t>
            </a:r>
          </a:p>
          <a:p>
            <a:pPr indent="0" lvl="0" marL="0" marR="0" rtl="0" algn="l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growing things to sell)</a:t>
            </a:r>
          </a:p>
          <a:p>
            <a:pPr indent="0" lvl="0" marL="0" marR="0" rtl="0" algn="l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     manufacturing</a:t>
            </a:r>
          </a:p>
          <a:p>
            <a:pPr indent="0" lvl="0" marL="0" marR="0" rtl="0" algn="l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 making things to sell)</a:t>
            </a:r>
          </a:p>
        </p:txBody>
      </p:sp>
      <p:pic>
        <p:nvPicPr>
          <p:cNvPr id="112" name="Shape 112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3581400"/>
            <a:ext cx="4040187" cy="2710292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Shape 114"/>
          <p:cNvPicPr preferRelativeResize="0"/>
          <p:nvPr>
            <p:ph idx="4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95800" y="1295400"/>
            <a:ext cx="4041774" cy="3018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95800" y="4267200"/>
            <a:ext cx="3581399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does a country need to manufacture goods?</a:t>
            </a:r>
          </a:p>
        </p:txBody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2" name="Shape 122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24000"/>
            <a:ext cx="4040187" cy="280154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Shape 1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4191000"/>
            <a:ext cx="2124074" cy="2444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/>
          <p:cNvPicPr preferRelativeResize="0"/>
          <p:nvPr>
            <p:ph idx="4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33600" y="4419600"/>
            <a:ext cx="1852861" cy="1234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Shape 126"/>
          <p:cNvPicPr preferRelativeResize="0"/>
          <p:nvPr/>
        </p:nvPicPr>
        <p:blipFill/>
        <p:spPr>
          <a:xfrm>
            <a:off x="2209800" y="5581650"/>
            <a:ext cx="1276349" cy="1276349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43400" y="1447800"/>
            <a:ext cx="4286250" cy="305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15250" y="3886200"/>
            <a:ext cx="2228749" cy="201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010400" y="5715000"/>
            <a:ext cx="1712602" cy="976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343400" y="3429000"/>
            <a:ext cx="1269868" cy="2324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953000" y="5715000"/>
            <a:ext cx="1981199" cy="1142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638800" y="4343400"/>
            <a:ext cx="1295400" cy="129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Natural Resources!</a:t>
            </a:r>
          </a:p>
        </p:txBody>
      </p:sp>
      <p:sp>
        <p:nvSpPr>
          <p:cNvPr id="138" name="Shape 138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888888"/>
              </a:buClr>
              <a:buSzPct val="250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Industry Grows</a:t>
            </a:r>
          </a:p>
        </p:txBody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97894"/>
              <a:buFont typeface="Arial"/>
              <a:buChar char="•"/>
            </a:pPr>
            <a:r>
              <a:rPr b="1" i="0" lang="en-US" sz="1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Manufacturing jobs in cities</a:t>
            </a:r>
          </a:p>
          <a:p>
            <a:pPr indent="0" lvl="0" marL="0" marR="0" rtl="0" algn="l">
              <a:lnSpc>
                <a:spcPct val="80000"/>
              </a:lnSpc>
              <a:spcBef>
                <a:spcPts val="372"/>
              </a:spcBef>
              <a:buClr>
                <a:schemeClr val="dk1"/>
              </a:buClr>
              <a:buSzPct val="97894"/>
              <a:buFont typeface="Arial"/>
              <a:buChar char="•"/>
            </a:pPr>
            <a:r>
              <a:rPr b="1" i="0" lang="en-US" sz="1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move to the cities</a:t>
            </a:r>
          </a:p>
        </p:txBody>
      </p:sp>
      <p:sp>
        <p:nvSpPr>
          <p:cNvPr id="145" name="Shape 145"/>
          <p:cNvSpPr txBox="1"/>
          <p:nvPr>
            <p:ph idx="2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 growth slows: </a:t>
            </a:r>
          </a:p>
          <a:p>
            <a:pPr indent="0" lvl="0" marL="0" marR="0" rtl="0" algn="l">
              <a:lnSpc>
                <a:spcPct val="80000"/>
              </a:lnSpc>
              <a:spcBef>
                <a:spcPts val="372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Big families cost more in the city.</a:t>
            </a:r>
          </a:p>
        </p:txBody>
      </p:sp>
      <p:pic>
        <p:nvPicPr>
          <p:cNvPr id="146" name="Shape 146"/>
          <p:cNvPicPr preferRelativeResize="0"/>
          <p:nvPr>
            <p:ph idx="3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2362200"/>
            <a:ext cx="2590800" cy="172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28800" y="4267200"/>
            <a:ext cx="2390775" cy="179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>
            <p:ph idx="4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45025" y="2860167"/>
            <a:ext cx="4041774" cy="258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Step 4:  The goal….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324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Advanced Commercial Agriculture &amp; Specialized Manufacturing</a:t>
            </a:r>
            <a:b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</p:txBody>
      </p:sp>
      <p:pic>
        <p:nvPicPr>
          <p:cNvPr id="154" name="Shape 15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585" y="1752600"/>
            <a:ext cx="4326213" cy="441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>
            <p:ph idx="2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72025" y="1828800"/>
            <a:ext cx="3790949" cy="441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$ , more jobs… more developed</a:t>
            </a:r>
          </a:p>
        </p:txBody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</a:t>
            </a:r>
            <a:r>
              <a:rPr b="1" i="0" lang="en-US" sz="18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Increased demand for </a:t>
            </a:r>
            <a:r>
              <a:rPr b="1" i="0" lang="en-US" sz="1850" u="none" cap="none" strike="noStrike">
                <a:solidFill>
                  <a:srgbClr val="FF6600"/>
                </a:solidFill>
                <a:latin typeface="Calibri"/>
                <a:ea typeface="Calibri"/>
                <a:cs typeface="Calibri"/>
                <a:sym typeface="Calibri"/>
              </a:rPr>
              <a:t>goods and services.</a:t>
            </a:r>
          </a:p>
          <a:p>
            <a:pPr indent="0" lvl="0" marL="0" marR="0" rtl="0" algn="l">
              <a:lnSpc>
                <a:spcPct val="80000"/>
              </a:lnSpc>
              <a:spcBef>
                <a:spcPts val="12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/>
          <p:nvPr>
            <p:ph idx="2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people live in </a:t>
            </a:r>
            <a:r>
              <a:rPr b="1" i="0" lang="en-US" sz="1860" u="none" cap="none" strike="noStrike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cities</a:t>
            </a:r>
            <a:r>
              <a:rPr b="1" i="0" lang="en-US" sz="186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population slows, development increases!</a:t>
            </a:r>
          </a:p>
          <a:p>
            <a:pPr indent="0" lvl="0" marL="0" marR="0" rtl="0" algn="l">
              <a:lnSpc>
                <a:spcPct val="80000"/>
              </a:lnSpc>
              <a:spcBef>
                <a:spcPts val="372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186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3" name="Shape 163"/>
          <p:cNvPicPr preferRelativeResize="0"/>
          <p:nvPr>
            <p:ph idx="3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2209800"/>
            <a:ext cx="2004218" cy="2090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61151" y="4343400"/>
            <a:ext cx="2108740" cy="21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>
            <p:ph idx="4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76800" y="1905000"/>
            <a:ext cx="3962399" cy="411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